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3" r:id="rId24"/>
    <p:sldId id="284" r:id="rId25"/>
    <p:sldId id="285" r:id="rId26"/>
    <p:sldId id="312" r:id="rId27"/>
    <p:sldId id="286" r:id="rId28"/>
    <p:sldId id="287" r:id="rId29"/>
    <p:sldId id="288" r:id="rId30"/>
    <p:sldId id="289" r:id="rId31"/>
    <p:sldId id="290" r:id="rId32"/>
    <p:sldId id="309" r:id="rId33"/>
    <p:sldId id="291" r:id="rId34"/>
    <p:sldId id="294" r:id="rId35"/>
    <p:sldId id="310" r:id="rId36"/>
    <p:sldId id="311" r:id="rId37"/>
    <p:sldId id="313" r:id="rId38"/>
    <p:sldId id="300" r:id="rId39"/>
    <p:sldId id="301" r:id="rId40"/>
    <p:sldId id="302" r:id="rId41"/>
    <p:sldId id="316" r:id="rId42"/>
    <p:sldId id="317" r:id="rId43"/>
    <p:sldId id="304" r:id="rId44"/>
    <p:sldId id="305" r:id="rId45"/>
    <p:sldId id="306" r:id="rId46"/>
    <p:sldId id="307" r:id="rId47"/>
    <p:sldId id="308" r:id="rId48"/>
    <p:sldId id="314" r:id="rId49"/>
    <p:sldId id="315" r:id="rId50"/>
    <p:sldId id="318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743200"/>
            <a:ext cx="8229600" cy="3810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b="1" i="1" dirty="0" smtClean="0">
                <a:solidFill>
                  <a:schemeClr val="tx2"/>
                </a:solidFill>
                <a:latin typeface="Algerian" pitchFamily="82" charset="0"/>
              </a:rPr>
              <a:t>(Electronic city campus)</a:t>
            </a:r>
          </a:p>
          <a:p>
            <a:pPr algn="ctr">
              <a:buNone/>
            </a:pPr>
            <a:r>
              <a:rPr lang="en-US" sz="2800" i="1" dirty="0" smtClean="0">
                <a:latin typeface="Algerian" pitchFamily="82" charset="0"/>
              </a:rPr>
              <a:t>Department Of Mechanical Engineering</a:t>
            </a:r>
          </a:p>
          <a:p>
            <a:pPr algn="ctr">
              <a:buNone/>
            </a:pPr>
            <a:endParaRPr lang="en-US" sz="2800" i="1" dirty="0" smtClean="0">
              <a:latin typeface="Algerian" pitchFamily="82" charset="0"/>
            </a:endParaRPr>
          </a:p>
          <a:p>
            <a:pPr>
              <a:buNone/>
            </a:pPr>
            <a:r>
              <a:rPr lang="en-US" dirty="0" smtClean="0"/>
              <a:t> </a:t>
            </a:r>
            <a:r>
              <a:rPr lang="en-US" b="1" dirty="0" smtClean="0">
                <a:latin typeface="Colonna MT" pitchFamily="82" charset="0"/>
              </a:rPr>
              <a:t>MECHANICAL ENGINEERING SCIENCE (MES)</a:t>
            </a:r>
          </a:p>
          <a:p>
            <a:pPr algn="ctr">
              <a:buNone/>
            </a:pPr>
            <a:r>
              <a:rPr lang="en-US" dirty="0" smtClean="0"/>
              <a:t>(UE18ME101)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Prof. </a:t>
            </a:r>
            <a:r>
              <a:rPr lang="en-US" sz="2000" dirty="0" err="1" smtClean="0">
                <a:solidFill>
                  <a:srgbClr val="002060"/>
                </a:solidFill>
              </a:rPr>
              <a:t>Sateesh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Mudalagi</a:t>
            </a:r>
            <a:endParaRPr lang="en-US" sz="2000" dirty="0" smtClean="0">
              <a:solidFill>
                <a:srgbClr val="002060"/>
              </a:solidFill>
            </a:endParaRPr>
          </a:p>
          <a:p>
            <a:pPr algn="ctr">
              <a:buNone/>
            </a:pPr>
            <a:endParaRPr lang="en-US" dirty="0"/>
          </a:p>
        </p:txBody>
      </p:sp>
      <p:pic>
        <p:nvPicPr>
          <p:cNvPr id="1027" name="Picture 3" descr="C:\Users\satheesh\Desktop\PES-University-Bangalo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"/>
            <a:ext cx="6934201" cy="22240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laxman\Desktop\auto-part-b-type-v-belt-v-belt-a-type-v-belt-c-type-v-be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838200"/>
            <a:ext cx="63246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981200" y="5638800"/>
            <a:ext cx="2069797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5400" b="1" dirty="0">
                <a:ln/>
                <a:solidFill>
                  <a:schemeClr val="accent3"/>
                </a:solidFill>
              </a:rPr>
              <a:t>V belt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Content Placeholder 3" descr="images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09800" y="1143000"/>
            <a:ext cx="5562600" cy="3538538"/>
          </a:xfrm>
        </p:spPr>
      </p:pic>
      <p:sp>
        <p:nvSpPr>
          <p:cNvPr id="5" name="Rectangle 4"/>
          <p:cNvSpPr/>
          <p:nvPr/>
        </p:nvSpPr>
        <p:spPr>
          <a:xfrm>
            <a:off x="1143000" y="5257800"/>
            <a:ext cx="7674217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5400" b="1" dirty="0">
                <a:ln/>
                <a:solidFill>
                  <a:schemeClr val="accent3"/>
                </a:solidFill>
              </a:rPr>
              <a:t>Timing or grooved belt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Pictorial view</a:t>
            </a:r>
            <a:endParaRPr lang="en-US" dirty="0"/>
          </a:p>
        </p:txBody>
      </p:sp>
      <p:pic>
        <p:nvPicPr>
          <p:cNvPr id="1843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71600" y="1905000"/>
            <a:ext cx="7026275" cy="3352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Pictorial view</a:t>
            </a:r>
            <a:endParaRPr lang="en-US" dirty="0"/>
          </a:p>
        </p:txBody>
      </p:sp>
      <p:pic>
        <p:nvPicPr>
          <p:cNvPr id="19459" name="Picture 2" descr="C:\Users\laxman\Desktop\ls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371600"/>
            <a:ext cx="6299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Materials used for belt drives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Oak tanned leather – fairly stiff </a:t>
            </a:r>
          </a:p>
          <a:p>
            <a:r>
              <a:rPr lang="en-US" smtClean="0"/>
              <a:t>Chrome leather belt – for oil and steam environment</a:t>
            </a:r>
          </a:p>
          <a:p>
            <a:r>
              <a:rPr lang="en-US" smtClean="0"/>
              <a:t>Fabric belts  - (Canvas or cotton duck)</a:t>
            </a:r>
          </a:p>
          <a:p>
            <a:r>
              <a:rPr lang="en-US" smtClean="0"/>
              <a:t>Rubber belts – layers of fabric impregnated with rubber or vulcanized rubber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Types of Belt drives</a:t>
            </a:r>
            <a:endParaRPr 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Open belt drive</a:t>
            </a:r>
          </a:p>
          <a:p>
            <a:r>
              <a:rPr lang="en-US" smtClean="0"/>
              <a:t>Crossed belt drive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Open belt drive</a:t>
            </a:r>
            <a:endParaRPr lang="en-US" dirty="0"/>
          </a:p>
        </p:txBody>
      </p:sp>
      <p:pic>
        <p:nvPicPr>
          <p:cNvPr id="22531" name="Picture 4" descr="Open belt drive.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47800" y="1676400"/>
            <a:ext cx="7086600" cy="38862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Crossed belt drive</a:t>
            </a:r>
            <a:endParaRPr lang="en-US" dirty="0"/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057400"/>
            <a:ext cx="6400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Length of the belt</a:t>
            </a:r>
          </a:p>
          <a:p>
            <a:r>
              <a:rPr lang="en-US" smtClean="0"/>
              <a:t>Velocity ratio</a:t>
            </a:r>
          </a:p>
          <a:p>
            <a:r>
              <a:rPr lang="en-US" smtClean="0"/>
              <a:t>Slip</a:t>
            </a:r>
          </a:p>
          <a:p>
            <a:r>
              <a:rPr lang="en-US" smtClean="0"/>
              <a:t>Tight side and slack side</a:t>
            </a:r>
          </a:p>
          <a:p>
            <a:r>
              <a:rPr lang="en-US" smtClean="0"/>
              <a:t>Length of the belt</a:t>
            </a:r>
          </a:p>
          <a:p>
            <a:r>
              <a:rPr lang="en-US" smtClean="0"/>
              <a:t>Angle of contact</a:t>
            </a:r>
          </a:p>
          <a:p>
            <a:r>
              <a:rPr lang="en-US" smtClean="0"/>
              <a:t>Ratio between the belt tensions</a:t>
            </a:r>
          </a:p>
          <a:p>
            <a:r>
              <a:rPr lang="en-US" smtClean="0"/>
              <a:t>Power transmitted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Ratios b/w belt tension and Power		</a:t>
            </a:r>
            <a:endParaRPr 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 R= T</a:t>
            </a:r>
            <a:r>
              <a:rPr lang="en-US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/T</a:t>
            </a:r>
            <a:r>
              <a:rPr lang="en-US" baseline="-2500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=e</a:t>
            </a:r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µθ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T1 = Tension in the tight side </a:t>
            </a:r>
          </a:p>
          <a:p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T2 = Tension on the slack side  </a:t>
            </a:r>
          </a:p>
          <a:p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µ= coefficient of friction </a:t>
            </a:r>
          </a:p>
          <a:p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θ= angle of contact</a:t>
            </a:r>
          </a:p>
          <a:p>
            <a:endParaRPr lang="en-US" baseline="3000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Power transmitted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P = (T</a:t>
            </a:r>
            <a:r>
              <a:rPr lang="en-US" baseline="-25000" smtClean="0">
                <a:latin typeface="Times New Roman" pitchFamily="18" charset="0"/>
                <a:cs typeface="Times New Roman" pitchFamily="18" charset="0"/>
              </a:rPr>
              <a:t>1-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)V</a:t>
            </a:r>
          </a:p>
          <a:p>
            <a:pPr lvl="4"/>
            <a:r>
              <a:rPr lang="en-US" smtClean="0">
                <a:latin typeface="Times New Roman" pitchFamily="18" charset="0"/>
                <a:cs typeface="Times New Roman" pitchFamily="18" charset="0"/>
              </a:rPr>
              <a:t>V= velocity of the belt </a:t>
            </a:r>
          </a:p>
          <a:p>
            <a:pPr lvl="4"/>
            <a:r>
              <a:rPr lang="en-US" smtClean="0">
                <a:latin typeface="Times New Roman" pitchFamily="18" charset="0"/>
                <a:cs typeface="Times New Roman" pitchFamily="18" charset="0"/>
              </a:rPr>
              <a:t>V= </a:t>
            </a:r>
            <a:r>
              <a:rPr lang="el-GR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d1 * N/60 m/s</a:t>
            </a:r>
          </a:p>
          <a:p>
            <a:pPr lvl="4"/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4800" dirty="0" smtClean="0">
                <a:solidFill>
                  <a:srgbClr val="FF0000"/>
                </a:solidFill>
                <a:latin typeface="Arial Black" pitchFamily="34" charset="0"/>
                <a:cs typeface="Aharoni" pitchFamily="2" charset="-79"/>
              </a:rPr>
              <a:t>Unit – 3</a:t>
            </a:r>
          </a:p>
          <a:p>
            <a:pPr algn="ctr">
              <a:buNone/>
            </a:pPr>
            <a:endParaRPr lang="en-US" sz="4000" dirty="0">
              <a:solidFill>
                <a:srgbClr val="3507F9"/>
              </a:solidFill>
              <a:latin typeface="Algerian" pitchFamily="82" charset="0"/>
            </a:endParaRPr>
          </a:p>
          <a:p>
            <a:pPr algn="ctr">
              <a:buNone/>
            </a:pPr>
            <a:r>
              <a:rPr lang="en-US" sz="4000" dirty="0" smtClean="0">
                <a:solidFill>
                  <a:srgbClr val="3507F9"/>
                </a:solidFill>
                <a:latin typeface="Algerian" pitchFamily="82" charset="0"/>
              </a:rPr>
              <a:t>Power transmission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smtClean="0"/>
              <a:t>Merits of belt drive mechanism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They are simple. They are economical.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Parallel shafts are not required.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Overload and jam protection are provided.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Noise and vibration are damped out. Machinery life is prolonged because load fluctuations are cushioned (shock-absorbed).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They are lubrication-free. They require only low maintenance.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They are highly efficient (90–98%, usually 95%). Some misalignment is tolerable.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They are very economical when shafts are separated by large distances.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Demerits of belt drive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Non compact</a:t>
            </a:r>
          </a:p>
          <a:p>
            <a:r>
              <a:rPr lang="en-US" smtClean="0"/>
              <a:t>Constant velocity cannot be obtained</a:t>
            </a:r>
          </a:p>
          <a:p>
            <a:r>
              <a:rPr lang="en-US" smtClean="0"/>
              <a:t>Slippage </a:t>
            </a:r>
          </a:p>
          <a:p>
            <a:r>
              <a:rPr lang="en-US" smtClean="0"/>
              <a:t>Not applicable for heavy loads</a:t>
            </a:r>
          </a:p>
          <a:p>
            <a:pPr>
              <a:buFont typeface="Wingdings 2" pitchFamily="18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Real time applications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Lathe , drilling  and sewing machines</a:t>
            </a:r>
          </a:p>
          <a:p>
            <a:r>
              <a:rPr lang="en-US" smtClean="0"/>
              <a:t>Compression systems </a:t>
            </a:r>
          </a:p>
          <a:p>
            <a:r>
              <a:rPr lang="en-US" smtClean="0"/>
              <a:t>Automobiles</a:t>
            </a:r>
          </a:p>
          <a:p>
            <a:r>
              <a:rPr lang="en-US" smtClean="0"/>
              <a:t>Water systems</a:t>
            </a:r>
          </a:p>
          <a:p>
            <a:r>
              <a:rPr lang="en-US" smtClean="0"/>
              <a:t>Power generation units</a:t>
            </a:r>
          </a:p>
          <a:p>
            <a:r>
              <a:rPr lang="en-US" smtClean="0"/>
              <a:t>Air conditioning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CHAIN DRIVES</a:t>
            </a:r>
            <a:endParaRPr lang="en-US"/>
          </a:p>
        </p:txBody>
      </p:sp>
      <p:pic>
        <p:nvPicPr>
          <p:cNvPr id="32771" name="Picture 4" descr="C:\Users\laxman\Desktop\chain_2012_fin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447800"/>
            <a:ext cx="4648200" cy="40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Animated view</a:t>
            </a:r>
            <a:endParaRPr lang="en-US" dirty="0"/>
          </a:p>
        </p:txBody>
      </p:sp>
      <p:pic>
        <p:nvPicPr>
          <p:cNvPr id="33795" name="Picture 2" descr="C:\Users\laxman\Desktop\medium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905000"/>
            <a:ext cx="70485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Where slippage needs to be reduced to a considerable amount</a:t>
            </a:r>
          </a:p>
          <a:p>
            <a:r>
              <a:rPr lang="en-US" smtClean="0"/>
              <a:t>Initial torque developed is more</a:t>
            </a:r>
          </a:p>
          <a:p>
            <a:r>
              <a:rPr lang="en-US" smtClean="0"/>
              <a:t>Continuous  drive systems</a:t>
            </a:r>
          </a:p>
          <a:p>
            <a:r>
              <a:rPr lang="en-US" smtClean="0"/>
              <a:t>Smaller center distance</a:t>
            </a:r>
          </a:p>
          <a:p>
            <a:r>
              <a:rPr lang="en-US" smtClean="0"/>
              <a:t>Agro machinery , automobiles,cranes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Rope Drive</a:t>
            </a:r>
            <a:endParaRPr lang="en-US" i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are similar to belt drive</a:t>
            </a:r>
          </a:p>
          <a:p>
            <a:r>
              <a:rPr lang="en-US" dirty="0" smtClean="0"/>
              <a:t>They are classified as:</a:t>
            </a:r>
          </a:p>
          <a:p>
            <a:pPr marL="971550" lvl="1" indent="-514350">
              <a:buAutoNum type="alphaLcParenR"/>
            </a:pPr>
            <a:r>
              <a:rPr lang="en-US" dirty="0" err="1" smtClean="0"/>
              <a:t>Fibre</a:t>
            </a:r>
            <a:r>
              <a:rPr lang="en-US" dirty="0" smtClean="0"/>
              <a:t> Rope – Made of Manila or Cotton</a:t>
            </a:r>
          </a:p>
          <a:p>
            <a:pPr marL="971550" lvl="1" indent="-514350">
              <a:buAutoNum type="alphaLcParenR"/>
            </a:pPr>
            <a:r>
              <a:rPr lang="en-US" dirty="0" smtClean="0"/>
              <a:t>Wire Rope – Made of Steel wires</a:t>
            </a:r>
            <a:endParaRPr lang="en-US" dirty="0"/>
          </a:p>
        </p:txBody>
      </p:sp>
      <p:pic>
        <p:nvPicPr>
          <p:cNvPr id="1026" name="Picture 2" descr="C:\Users\satheesh\Desktop\browns-tans-rope-30-097-50-64_10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743190"/>
            <a:ext cx="2628900" cy="3114810"/>
          </a:xfrm>
          <a:prstGeom prst="rect">
            <a:avLst/>
          </a:prstGeom>
          <a:noFill/>
        </p:spPr>
      </p:pic>
      <p:pic>
        <p:nvPicPr>
          <p:cNvPr id="1028" name="Picture 4" descr="C:\Users\satheesh\Desktop\cranlik-tested-wire-rope-500x5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3923627"/>
            <a:ext cx="4295775" cy="29343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i="1" dirty="0" smtClean="0">
                <a:solidFill>
                  <a:srgbClr val="FF0000"/>
                </a:solidFill>
              </a:rPr>
              <a:t>Gear systems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elements that transmit the motion and power between the rotating shafts by means of successively engaging teeth .</a:t>
            </a:r>
          </a:p>
          <a:p>
            <a:r>
              <a:rPr lang="en-US" dirty="0" smtClean="0"/>
              <a:t>Compact than the other drive systems</a:t>
            </a:r>
          </a:p>
          <a:p>
            <a:r>
              <a:rPr lang="en-US" dirty="0" smtClean="0"/>
              <a:t>More accurate power transmission </a:t>
            </a:r>
          </a:p>
          <a:p>
            <a:r>
              <a:rPr lang="en-US" dirty="0" smtClean="0"/>
              <a:t>Less slippage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solidFill>
                  <a:schemeClr val="accent4"/>
                </a:solidFill>
              </a:rPr>
              <a:t>Common forms of gear configuration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Gears for connecting parallel shafts</a:t>
            </a:r>
          </a:p>
          <a:p>
            <a:r>
              <a:rPr lang="en-US" dirty="0" smtClean="0"/>
              <a:t>Gears for connecting intersecting shafts</a:t>
            </a:r>
          </a:p>
          <a:p>
            <a:r>
              <a:rPr lang="en-US" dirty="0" smtClean="0"/>
              <a:t>Gears for connecting neither parallel nor intersecting shafts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laxman\Desktop\gear_ratio_anim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990600"/>
            <a:ext cx="58674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Power transmission (rotational power)</a:t>
            </a:r>
            <a:endParaRPr lang="en-US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435100" y="1524000"/>
            <a:ext cx="7499350" cy="4800600"/>
          </a:xfrm>
        </p:spPr>
        <p:txBody>
          <a:bodyPr/>
          <a:lstStyle/>
          <a:p>
            <a:r>
              <a:rPr lang="en-US" dirty="0" smtClean="0"/>
              <a:t>Belt drives</a:t>
            </a:r>
          </a:p>
          <a:p>
            <a:r>
              <a:rPr lang="en-US" dirty="0" smtClean="0"/>
              <a:t>Chain drives</a:t>
            </a:r>
          </a:p>
          <a:p>
            <a:r>
              <a:rPr lang="en-US" dirty="0" smtClean="0"/>
              <a:t>Rope drive </a:t>
            </a:r>
          </a:p>
          <a:p>
            <a:r>
              <a:rPr lang="en-US" dirty="0" smtClean="0"/>
              <a:t>Gear drives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Gear types for connecting parallel shafts</a:t>
            </a:r>
            <a:endParaRPr lang="en-US" dirty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Spur gears (internal and external)</a:t>
            </a:r>
          </a:p>
          <a:p>
            <a:r>
              <a:rPr lang="en-US" dirty="0" smtClean="0"/>
              <a:t>Parallel helical gears</a:t>
            </a:r>
          </a:p>
          <a:p>
            <a:r>
              <a:rPr lang="en-US" dirty="0" smtClean="0"/>
              <a:t>Double Helical/Herringbone gear 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" y="0"/>
            <a:ext cx="8229600" cy="9144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  <a:latin typeface="Algerian" pitchFamily="82" charset="0"/>
              </a:rPr>
              <a:t>Spur gear</a:t>
            </a:r>
            <a:endParaRPr lang="en-US" dirty="0">
              <a:solidFill>
                <a:srgbClr val="FF0000"/>
              </a:solidFill>
              <a:latin typeface="Algerian" pitchFamily="82" charset="0"/>
            </a:endParaRPr>
          </a:p>
        </p:txBody>
      </p:sp>
      <p:pic>
        <p:nvPicPr>
          <p:cNvPr id="39939" name="Picture 2" descr="C:\Users\laxman\Desktop\gear-spu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0"/>
            <a:ext cx="342524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3" descr="C:\Users\laxman\Desktop\wtesdg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4419600"/>
            <a:ext cx="32893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Teeth are parallel to the axis of shaft</a:t>
            </a:r>
          </a:p>
          <a:p>
            <a:r>
              <a:rPr lang="en-US" sz="2000" dirty="0" smtClean="0"/>
              <a:t>Internal gearing &amp; External gearing</a:t>
            </a:r>
          </a:p>
          <a:p>
            <a:r>
              <a:rPr lang="en-US" sz="2000" dirty="0" smtClean="0"/>
              <a:t>Easy to find, inexpensive and efficient</a:t>
            </a:r>
          </a:p>
          <a:p>
            <a:r>
              <a:rPr lang="en-US" sz="2000" dirty="0" smtClean="0"/>
              <a:t>Can not be used when a direction change </a:t>
            </a:r>
          </a:p>
          <a:p>
            <a:pPr>
              <a:buNone/>
            </a:pPr>
            <a:r>
              <a:rPr lang="en-US" sz="2000" dirty="0" smtClean="0"/>
              <a:t>	between the two shafts is required</a:t>
            </a:r>
          </a:p>
          <a:p>
            <a:r>
              <a:rPr lang="en-US" sz="2000" dirty="0" smtClean="0"/>
              <a:t>Used for smaller speed due to noise creation </a:t>
            </a:r>
          </a:p>
          <a:p>
            <a:pPr>
              <a:buNone/>
            </a:pPr>
            <a:r>
              <a:rPr lang="en-US" sz="2000" dirty="0" smtClean="0"/>
              <a:t>	at higher Speed </a:t>
            </a:r>
          </a:p>
          <a:p>
            <a:r>
              <a:rPr lang="en-US" sz="2000" dirty="0" smtClean="0"/>
              <a:t>Examples- Gear boxes, Machine tools, Watches</a:t>
            </a:r>
          </a:p>
          <a:p>
            <a:pPr>
              <a:buNone/>
            </a:pPr>
            <a:r>
              <a:rPr lang="en-US" sz="2000" dirty="0" smtClean="0"/>
              <a:t>	Automobiles, Precision Measuring Instruments etc.</a:t>
            </a:r>
            <a:endParaRPr lang="en-US" sz="1600" dirty="0"/>
          </a:p>
        </p:txBody>
      </p:sp>
      <p:pic>
        <p:nvPicPr>
          <p:cNvPr id="9" name="Picture 2" descr="C:\Users\satheesh\Desktop\gold-brass-gear-cogs-animated-5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0"/>
            <a:ext cx="3657600" cy="2819400"/>
          </a:xfrm>
          <a:prstGeom prst="rect">
            <a:avLst/>
          </a:prstGeom>
          <a:noFill/>
        </p:spPr>
      </p:pic>
      <p:pic>
        <p:nvPicPr>
          <p:cNvPr id="10" name="Picture 3" descr="C:\Users\satheesh\Desktop\v3cQtoR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0" y="2971800"/>
            <a:ext cx="2667000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9144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Algerian" pitchFamily="82" charset="0"/>
              </a:rPr>
              <a:t>Helical Gear</a:t>
            </a:r>
            <a:endParaRPr lang="en-US" dirty="0">
              <a:solidFill>
                <a:srgbClr val="0070C0"/>
              </a:solidFill>
              <a:latin typeface="Algerian" pitchFamily="82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762000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Teeth are at an angle to the shaft</a:t>
            </a:r>
          </a:p>
          <a:p>
            <a:r>
              <a:rPr lang="en-US" sz="1800" dirty="0" smtClean="0"/>
              <a:t>They are longer than the teeth on spur gear</a:t>
            </a:r>
          </a:p>
          <a:p>
            <a:r>
              <a:rPr lang="en-US" sz="1800" dirty="0" smtClean="0"/>
              <a:t>Tooth strength is greater than spur</a:t>
            </a:r>
          </a:p>
          <a:p>
            <a:r>
              <a:rPr lang="en-US" sz="1800" dirty="0" smtClean="0"/>
              <a:t>Carry more load</a:t>
            </a:r>
          </a:p>
          <a:p>
            <a:r>
              <a:rPr lang="en-US" sz="1800" dirty="0" smtClean="0"/>
              <a:t>Due to longer length reduce efficiency</a:t>
            </a:r>
          </a:p>
          <a:p>
            <a:pPr>
              <a:buNone/>
            </a:pPr>
            <a:r>
              <a:rPr lang="en-US" sz="1800" b="1" dirty="0" smtClean="0"/>
              <a:t>Advantages</a:t>
            </a:r>
          </a:p>
          <a:p>
            <a:pPr>
              <a:buNone/>
            </a:pPr>
            <a:r>
              <a:rPr lang="en-US" sz="1800" dirty="0" smtClean="0"/>
              <a:t>It can be used on non parallel and even perpendicular</a:t>
            </a:r>
          </a:p>
          <a:p>
            <a:pPr>
              <a:buNone/>
            </a:pPr>
            <a:r>
              <a:rPr lang="en-US" sz="1800" dirty="0" smtClean="0"/>
              <a:t>Shafts and can carry higher load than spur</a:t>
            </a:r>
          </a:p>
          <a:p>
            <a:pPr>
              <a:buNone/>
            </a:pPr>
            <a:r>
              <a:rPr lang="en-US" sz="1800" b="1" dirty="0" smtClean="0"/>
              <a:t>Disadvantages</a:t>
            </a:r>
          </a:p>
          <a:p>
            <a:pPr>
              <a:buNone/>
            </a:pPr>
            <a:r>
              <a:rPr lang="en-US" sz="1800" dirty="0" smtClean="0"/>
              <a:t>More expensive and difficult to manufacturing</a:t>
            </a:r>
            <a:endParaRPr lang="en-US" sz="1800" dirty="0"/>
          </a:p>
        </p:txBody>
      </p:sp>
      <p:pic>
        <p:nvPicPr>
          <p:cNvPr id="1026" name="Picture 2" descr="C:\Users\satheesh\Desktop\Cog_Wheel_Helical22_5_100_50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1295400"/>
            <a:ext cx="3886200" cy="2133600"/>
          </a:xfrm>
          <a:prstGeom prst="rect">
            <a:avLst/>
          </a:prstGeom>
          <a:noFill/>
        </p:spPr>
      </p:pic>
      <p:pic>
        <p:nvPicPr>
          <p:cNvPr id="1027" name="Picture 3" descr="C:\Users\satheesh\Desktop\4PmhUhr (1)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419600"/>
            <a:ext cx="5867400" cy="2438400"/>
          </a:xfrm>
          <a:prstGeom prst="rect">
            <a:avLst/>
          </a:prstGeom>
          <a:noFill/>
        </p:spPr>
      </p:pic>
      <p:pic>
        <p:nvPicPr>
          <p:cNvPr id="9" name="Picture 2" descr="C:\Users\laxman\Desktop\qwafb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419600"/>
            <a:ext cx="380523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159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100" i="1" dirty="0" smtClean="0">
                <a:solidFill>
                  <a:srgbClr val="C00000"/>
                </a:solidFill>
              </a:rPr>
              <a:t>Double Helical/Herringbone gear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They have a right hand helix and left hand helix</a:t>
            </a:r>
          </a:p>
          <a:p>
            <a:r>
              <a:rPr lang="en-US" sz="1800" dirty="0" smtClean="0"/>
              <a:t>The teeth of two rows separated by groove used for tool run out</a:t>
            </a:r>
          </a:p>
          <a:p>
            <a:r>
              <a:rPr lang="en-US" sz="1800" dirty="0" smtClean="0"/>
              <a:t>Run at high speed with less noise and vibration</a:t>
            </a:r>
          </a:p>
          <a:p>
            <a:r>
              <a:rPr lang="en-US" sz="1800" dirty="0" smtClean="0"/>
              <a:t>They eliminate thrust load as in case of single helix</a:t>
            </a:r>
            <a:endParaRPr lang="en-US" sz="1800" dirty="0"/>
          </a:p>
        </p:txBody>
      </p:sp>
      <p:pic>
        <p:nvPicPr>
          <p:cNvPr id="5" name="Picture 2" descr="C:\Users\laxman\Desktop\herringbone-gears-500x5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68575"/>
            <a:ext cx="4724400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Users\satheesh\Desktop\2NswUa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743200"/>
            <a:ext cx="3626734" cy="358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Gears for connecting interesting shafts</a:t>
            </a:r>
            <a:endParaRPr lang="en-US" dirty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00B050"/>
                </a:solidFill>
              </a:rPr>
              <a:t>Bevel gear</a:t>
            </a:r>
          </a:p>
          <a:p>
            <a:r>
              <a:rPr lang="en-US" sz="2000" dirty="0" smtClean="0"/>
              <a:t>Transmit power between intersecting shaft</a:t>
            </a:r>
          </a:p>
          <a:p>
            <a:r>
              <a:rPr lang="en-US" sz="2000" dirty="0" smtClean="0"/>
              <a:t>Teeth of these gears are formed on conical surface</a:t>
            </a:r>
          </a:p>
          <a:p>
            <a:r>
              <a:rPr lang="en-US" sz="2000" dirty="0" smtClean="0"/>
              <a:t>More application in Automobile</a:t>
            </a:r>
          </a:p>
          <a:p>
            <a:r>
              <a:rPr lang="en-US" sz="2000" dirty="0" smtClean="0"/>
              <a:t>It can not be used for parallel shaft and becomes noisy at high speed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4037" name="Picture 3" descr="C:\Users\laxman\Desktop\bevel-20gear_10452368_250x2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352800"/>
            <a:ext cx="3352800" cy="3094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Users\satheesh\Desktop\large (1)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3581400"/>
            <a:ext cx="515713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Neither interesting nor parallel Shaft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Hypoid Gear</a:t>
            </a:r>
          </a:p>
          <a:p>
            <a:r>
              <a:rPr lang="en-US" sz="1600" dirty="0" smtClean="0"/>
              <a:t>They are resembles spiral bevels</a:t>
            </a:r>
          </a:p>
          <a:p>
            <a:r>
              <a:rPr lang="en-US" sz="1600" dirty="0" smtClean="0"/>
              <a:t>There axes of the shafts do not intersect</a:t>
            </a:r>
          </a:p>
          <a:p>
            <a:r>
              <a:rPr lang="en-US" sz="1600" dirty="0" smtClean="0"/>
              <a:t>Used only the shafts of drive are non intersecting and non parallel</a:t>
            </a:r>
          </a:p>
          <a:p>
            <a:r>
              <a:rPr lang="en-US" sz="1600" dirty="0" smtClean="0"/>
              <a:t>Used in Automobile differential unit</a:t>
            </a:r>
            <a:endParaRPr lang="en-US" sz="1600" dirty="0"/>
          </a:p>
        </p:txBody>
      </p:sp>
      <p:pic>
        <p:nvPicPr>
          <p:cNvPr id="5125" name="Picture 5" descr="C:\Users\satheesh\Desktop\large (2)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352800"/>
            <a:ext cx="4648200" cy="3505200"/>
          </a:xfrm>
          <a:prstGeom prst="rect">
            <a:avLst/>
          </a:prstGeom>
          <a:noFill/>
        </p:spPr>
      </p:pic>
      <p:pic>
        <p:nvPicPr>
          <p:cNvPr id="5126" name="Picture 6" descr="C:\Users\satheesh\Desktop\HypoidGea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3352800"/>
            <a:ext cx="3476625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0593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Warm Gear</a:t>
            </a:r>
          </a:p>
          <a:p>
            <a:r>
              <a:rPr lang="en-US" sz="2000" dirty="0" smtClean="0"/>
              <a:t>It is combination of screw with helical gear</a:t>
            </a:r>
          </a:p>
          <a:p>
            <a:r>
              <a:rPr lang="en-US" sz="2000" dirty="0" smtClean="0"/>
              <a:t>The screw with one or more threads is called Worm</a:t>
            </a:r>
          </a:p>
          <a:p>
            <a:r>
              <a:rPr lang="en-US" sz="2000" dirty="0" smtClean="0"/>
              <a:t>They are used to achieve high velocity ratio</a:t>
            </a:r>
          </a:p>
          <a:p>
            <a:r>
              <a:rPr lang="en-US" sz="2000" dirty="0" smtClean="0"/>
              <a:t>That is they are mainly used to either increase or decrease speed.</a:t>
            </a:r>
          </a:p>
          <a:p>
            <a:r>
              <a:rPr lang="en-US" sz="2000" dirty="0" smtClean="0"/>
              <a:t>Used in Lathe, milling drilling machines etc</a:t>
            </a:r>
            <a:endParaRPr lang="en-US" sz="2000" dirty="0"/>
          </a:p>
        </p:txBody>
      </p:sp>
      <p:pic>
        <p:nvPicPr>
          <p:cNvPr id="4" name="Picture 2" descr="C:\Users\laxman\Desktop\Worm_Gear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505200"/>
            <a:ext cx="44894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C:\Users\satheesh\Desktop\gear-wor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3505200"/>
            <a:ext cx="403860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Terminology</a:t>
            </a:r>
            <a:endParaRPr lang="en-US" dirty="0"/>
          </a:p>
        </p:txBody>
      </p:sp>
      <p:pic>
        <p:nvPicPr>
          <p:cNvPr id="1026" name="Picture 2" descr="C:\Users\satheesh\Desktop\gear-nomenclature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6171" y="1371600"/>
            <a:ext cx="8539655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Types of gear trains</a:t>
            </a:r>
            <a:endParaRPr lang="en-US" dirty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gear train </a:t>
            </a:r>
          </a:p>
          <a:p>
            <a:r>
              <a:rPr lang="en-US" dirty="0" smtClean="0"/>
              <a:t>Compound gear </a:t>
            </a:r>
            <a:r>
              <a:rPr lang="en-US" dirty="0" smtClean="0"/>
              <a:t>train</a:t>
            </a:r>
          </a:p>
          <a:p>
            <a:r>
              <a:rPr lang="en-US" dirty="0" smtClean="0"/>
              <a:t>Reverted gear train</a:t>
            </a:r>
          </a:p>
          <a:p>
            <a:r>
              <a:rPr lang="en-US" dirty="0" err="1" smtClean="0"/>
              <a:t>Epicyclic</a:t>
            </a:r>
            <a:r>
              <a:rPr lang="en-US" dirty="0" smtClean="0"/>
              <a:t> gear train </a:t>
            </a:r>
            <a:endParaRPr lang="en-US" dirty="0" smtClean="0"/>
          </a:p>
          <a:p>
            <a:r>
              <a:rPr lang="en-US" dirty="0" smtClean="0"/>
              <a:t>Planetary gear train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gear train </a:t>
            </a:r>
            <a:endParaRPr lang="en-US" dirty="0"/>
          </a:p>
        </p:txBody>
      </p:sp>
      <p:pic>
        <p:nvPicPr>
          <p:cNvPr id="51203" name="Picture 2" descr="C:\Users\laxman\Desktop\gear-train-idl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4495800"/>
            <a:ext cx="32718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3" descr="C:\Users\laxman\Desktop\gr5a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295400"/>
            <a:ext cx="601503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 descr="srmtemplate_backgroun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80010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5"/>
          <p:cNvSpPr>
            <a:spLocks noChangeArrowheads="1"/>
          </p:cNvSpPr>
          <p:nvPr/>
        </p:nvSpPr>
        <p:spPr bwMode="auto">
          <a:xfrm rot="10800000" flipV="1">
            <a:off x="838200" y="1458913"/>
            <a:ext cx="8305800" cy="631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en-US" sz="2400" b="1" dirty="0"/>
              <a:t>A belt drive is a method of transferring rotary motion between two shafts(attached with pulleys).</a:t>
            </a:r>
          </a:p>
          <a:p>
            <a:pPr algn="just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en-US" sz="2400" b="1" dirty="0"/>
              <a:t>It is a looped strip of flexible material, used to mechanically link two or more rotating shafts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  <a:p>
            <a:pPr algn="just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en-US" sz="2400" b="1" dirty="0"/>
              <a:t>Belt drives may be used as a source of motion, to efficiently transmit power, or to track relative movement. </a:t>
            </a:r>
          </a:p>
          <a:p>
            <a:pPr algn="just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en-US" sz="2400" b="1" dirty="0"/>
              <a:t>Generally belt drives are friction drives.</a:t>
            </a:r>
          </a:p>
          <a:p>
            <a:pPr algn="just">
              <a:lnSpc>
                <a:spcPct val="130000"/>
              </a:lnSpc>
              <a:buFont typeface="Wingdings" pitchFamily="2" charset="2"/>
              <a:buChar char="Ø"/>
              <a:defRPr/>
            </a:pPr>
            <a:endParaRPr lang="en-US" sz="2400" b="1" dirty="0"/>
          </a:p>
          <a:p>
            <a:pPr algn="just">
              <a:lnSpc>
                <a:spcPct val="130000"/>
              </a:lnSpc>
              <a:buFont typeface="Wingdings" pitchFamily="2" charset="2"/>
              <a:buChar char="Ø"/>
              <a:defRPr/>
            </a:pP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just">
              <a:lnSpc>
                <a:spcPct val="130000"/>
              </a:lnSpc>
              <a:buFont typeface="Wingdings" pitchFamily="2" charset="2"/>
              <a:buChar char="Ø"/>
              <a:defRPr/>
            </a:pP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just">
              <a:lnSpc>
                <a:spcPct val="130000"/>
              </a:lnSpc>
              <a:buFont typeface="Wingdings" pitchFamily="2" charset="2"/>
              <a:buChar char="Ø"/>
              <a:defRPr/>
            </a:pPr>
            <a:endParaRPr lang="en-US" sz="2400" b="1" dirty="0"/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sz="2000" b="1" dirty="0"/>
          </a:p>
        </p:txBody>
      </p:sp>
      <p:sp>
        <p:nvSpPr>
          <p:cNvPr id="10244" name="AutoShape 5" descr="http://www.newcombspring.com/images/springs/compression_two21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en-US"/>
          </a:p>
        </p:txBody>
      </p:sp>
      <p:sp>
        <p:nvSpPr>
          <p:cNvPr id="10245" name="AutoShape 7" descr="http://www.newcombspring.com/images/springs/compression_two21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67000" y="558225"/>
            <a:ext cx="2593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BELT DRIVE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00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Belt Drive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Compound gear train </a:t>
            </a:r>
            <a:endParaRPr lang="en-US" dirty="0"/>
          </a:p>
        </p:txBody>
      </p:sp>
      <p:pic>
        <p:nvPicPr>
          <p:cNvPr id="52227" name="Picture 2" descr="C:\Users\laxman\Desktop\gr6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981200"/>
            <a:ext cx="714533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Reverted Gear Train</a:t>
            </a:r>
            <a:endParaRPr lang="en-US" dirty="0"/>
          </a:p>
        </p:txBody>
      </p:sp>
      <p:pic>
        <p:nvPicPr>
          <p:cNvPr id="3074" name="Picture 2" descr="C:\Users\satheesh\Desktop\hqdefault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0"/>
            <a:ext cx="6553200" cy="4914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Epicyclic</a:t>
            </a:r>
            <a:r>
              <a:rPr lang="en-US" dirty="0" smtClean="0"/>
              <a:t> Gear Train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828800"/>
            <a:ext cx="4512284" cy="44906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Planetary gear train</a:t>
            </a:r>
            <a:endParaRPr lang="en-US" dirty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Also termed a epicyclical gear</a:t>
            </a:r>
          </a:p>
        </p:txBody>
      </p:sp>
      <p:pic>
        <p:nvPicPr>
          <p:cNvPr id="54276" name="Picture 2" descr="C:\Users\laxman\Desktop\Epicyclical_(Planetary)_Gear_Trai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057400"/>
            <a:ext cx="6934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3" descr="C:\Users\laxman\Desktop\72724gtfgif_00000050948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81000"/>
            <a:ext cx="5105400" cy="573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Gears in real time application </a:t>
            </a:r>
            <a:endParaRPr lang="en-US" dirty="0"/>
          </a:p>
        </p:txBody>
      </p:sp>
      <p:sp>
        <p:nvSpPr>
          <p:cNvPr id="57347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Automobiles</a:t>
            </a:r>
          </a:p>
          <a:p>
            <a:r>
              <a:rPr lang="en-US" smtClean="0"/>
              <a:t>Machine systems</a:t>
            </a:r>
          </a:p>
          <a:p>
            <a:r>
              <a:rPr lang="en-US" smtClean="0"/>
              <a:t>Pumping systems</a:t>
            </a:r>
          </a:p>
          <a:p>
            <a:r>
              <a:rPr lang="en-US" smtClean="0"/>
              <a:t>Machine tools</a:t>
            </a:r>
          </a:p>
          <a:p>
            <a:r>
              <a:rPr lang="en-US" smtClean="0"/>
              <a:t>Timing and related equipments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Merits and Demerits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Merits:</a:t>
            </a:r>
          </a:p>
          <a:p>
            <a:r>
              <a:rPr lang="en-US" dirty="0" smtClean="0"/>
              <a:t>Compactness</a:t>
            </a:r>
          </a:p>
          <a:p>
            <a:r>
              <a:rPr lang="en-US" dirty="0" smtClean="0"/>
              <a:t>Greater speed amplification and reduction of speeds</a:t>
            </a:r>
          </a:p>
          <a:p>
            <a:r>
              <a:rPr lang="en-US" dirty="0" smtClean="0"/>
              <a:t>Less slip</a:t>
            </a:r>
          </a:p>
          <a:p>
            <a:r>
              <a:rPr lang="en-US" dirty="0" smtClean="0"/>
              <a:t>Direct contact with the driver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Merits and Demerits</a:t>
            </a:r>
            <a:endParaRPr 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Demerits</a:t>
            </a:r>
          </a:p>
          <a:p>
            <a:r>
              <a:rPr lang="en-US" dirty="0" smtClean="0"/>
              <a:t>Wear and tear</a:t>
            </a:r>
          </a:p>
          <a:p>
            <a:r>
              <a:rPr lang="en-US" dirty="0" smtClean="0"/>
              <a:t>Required coolant for reduction of heat developed</a:t>
            </a:r>
          </a:p>
          <a:p>
            <a:r>
              <a:rPr lang="en-US" dirty="0" smtClean="0"/>
              <a:t>Back lash </a:t>
            </a:r>
          </a:p>
          <a:p>
            <a:r>
              <a:rPr lang="en-US" dirty="0" smtClean="0"/>
              <a:t>Noise and vibration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theesh\Desktop\0371H_EX_Bloweragg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4572000" cy="2572719"/>
          </a:xfrm>
          <a:prstGeom prst="rect">
            <a:avLst/>
          </a:prstGeom>
          <a:noFill/>
        </p:spPr>
      </p:pic>
      <p:pic>
        <p:nvPicPr>
          <p:cNvPr id="1027" name="Picture 3" descr="C:\Users\satheesh\Desktop\belt and driv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0"/>
            <a:ext cx="4572000" cy="2895600"/>
          </a:xfrm>
          <a:prstGeom prst="rect">
            <a:avLst/>
          </a:prstGeom>
          <a:noFill/>
        </p:spPr>
      </p:pic>
      <p:pic>
        <p:nvPicPr>
          <p:cNvPr id="1028" name="Picture 4" descr="C:\Users\satheesh\Desktop\kawasaki-h2-chai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762000"/>
            <a:ext cx="4572000" cy="3052962"/>
          </a:xfrm>
          <a:prstGeom prst="rect">
            <a:avLst/>
          </a:prstGeom>
          <a:noFill/>
        </p:spPr>
      </p:pic>
      <p:pic>
        <p:nvPicPr>
          <p:cNvPr id="1029" name="Picture 5" descr="C:\Users\satheesh\Desktop\chain-sprocket-kit-500x5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810000"/>
            <a:ext cx="3860800" cy="304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theesh\Desktop\transmissio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62400" cy="2971800"/>
          </a:xfrm>
          <a:prstGeom prst="rect">
            <a:avLst/>
          </a:prstGeom>
          <a:noFill/>
        </p:spPr>
      </p:pic>
      <p:pic>
        <p:nvPicPr>
          <p:cNvPr id="2051" name="Picture 3" descr="C:\Users\satheesh\Desktop\ccb7d198d595f7c90a30e9ea790d301c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124200"/>
            <a:ext cx="4405122" cy="3581400"/>
          </a:xfrm>
          <a:prstGeom prst="rect">
            <a:avLst/>
          </a:prstGeom>
          <a:noFill/>
        </p:spPr>
      </p:pic>
      <p:pic>
        <p:nvPicPr>
          <p:cNvPr id="2052" name="Picture 4" descr="C:\Users\satheesh\Desktop\geartrai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2600" y="0"/>
            <a:ext cx="4165600" cy="312420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18000" y="3124200"/>
            <a:ext cx="4165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belt drive system</a:t>
            </a:r>
            <a:endParaRPr lang="en-US" dirty="0"/>
          </a:p>
        </p:txBody>
      </p:sp>
      <p:pic>
        <p:nvPicPr>
          <p:cNvPr id="11267" name="Picture 4" descr="C:\Users\laxman\Downloads\hqdefau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600200"/>
            <a:ext cx="5715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19800"/>
          </a:xfrm>
        </p:spPr>
        <p:txBody>
          <a:bodyPr anchor="ctr">
            <a:normAutofit/>
            <a:scene3d>
              <a:camera prst="isometricOffAxis1Righ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en-US" sz="8000" dirty="0">
              <a:solidFill>
                <a:srgbClr val="FF000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Where the rotational speeds are different</a:t>
            </a:r>
          </a:p>
          <a:p>
            <a:r>
              <a:rPr lang="en-US" smtClean="0"/>
              <a:t>Distance between the shafts is high</a:t>
            </a:r>
          </a:p>
          <a:p>
            <a:r>
              <a:rPr lang="en-US" smtClean="0"/>
              <a:t>Motion or power that needs to be transmitted to more number of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Types of belts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905000" y="1371600"/>
            <a:ext cx="7499350" cy="4800600"/>
          </a:xfrm>
        </p:spPr>
        <p:txBody>
          <a:bodyPr/>
          <a:lstStyle/>
          <a:p>
            <a:r>
              <a:rPr lang="en-US" smtClean="0"/>
              <a:t>Flat belt </a:t>
            </a:r>
          </a:p>
          <a:p>
            <a:pPr>
              <a:buFont typeface="Wingdings 2" pitchFamily="18" charset="2"/>
              <a:buNone/>
            </a:pPr>
            <a:endParaRPr lang="en-US" smtClean="0"/>
          </a:p>
          <a:p>
            <a:r>
              <a:rPr lang="en-US" smtClean="0"/>
              <a:t>V belt</a:t>
            </a:r>
          </a:p>
          <a:p>
            <a:pPr>
              <a:buFont typeface="Wingdings 2" pitchFamily="18" charset="2"/>
              <a:buNone/>
            </a:pPr>
            <a:endParaRPr lang="en-US" smtClean="0"/>
          </a:p>
          <a:p>
            <a:r>
              <a:rPr lang="en-US" smtClean="0"/>
              <a:t>Round belt 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Timing belt </a:t>
            </a:r>
          </a:p>
          <a:p>
            <a:pPr>
              <a:buFont typeface="Wingdings 2" pitchFamily="18" charset="2"/>
              <a:buNone/>
            </a:pPr>
            <a:endParaRPr lang="en-US" smtClean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5791200" y="990600"/>
            <a:ext cx="2060575" cy="866775"/>
            <a:chOff x="2960" y="1376"/>
            <a:chExt cx="1298" cy="546"/>
          </a:xfrm>
        </p:grpSpPr>
        <p:sp>
          <p:nvSpPr>
            <p:cNvPr id="13354" name="Line 9"/>
            <p:cNvSpPr>
              <a:spLocks noChangeShapeType="1"/>
            </p:cNvSpPr>
            <p:nvPr/>
          </p:nvSpPr>
          <p:spPr bwMode="auto">
            <a:xfrm>
              <a:off x="2960" y="1816"/>
              <a:ext cx="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5" name="Line 10"/>
            <p:cNvSpPr>
              <a:spLocks noChangeShapeType="1"/>
            </p:cNvSpPr>
            <p:nvPr/>
          </p:nvSpPr>
          <p:spPr bwMode="auto">
            <a:xfrm>
              <a:off x="2961" y="1921"/>
              <a:ext cx="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6" name="Line 11"/>
            <p:cNvSpPr>
              <a:spLocks noChangeShapeType="1"/>
            </p:cNvSpPr>
            <p:nvPr/>
          </p:nvSpPr>
          <p:spPr bwMode="auto">
            <a:xfrm flipV="1">
              <a:off x="2968" y="1376"/>
              <a:ext cx="680" cy="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7" name="Line 12"/>
            <p:cNvSpPr>
              <a:spLocks noChangeShapeType="1"/>
            </p:cNvSpPr>
            <p:nvPr/>
          </p:nvSpPr>
          <p:spPr bwMode="auto">
            <a:xfrm>
              <a:off x="3641" y="1377"/>
              <a:ext cx="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8" name="Line 13"/>
            <p:cNvSpPr>
              <a:spLocks noChangeShapeType="1"/>
            </p:cNvSpPr>
            <p:nvPr/>
          </p:nvSpPr>
          <p:spPr bwMode="auto">
            <a:xfrm flipV="1">
              <a:off x="3569" y="1377"/>
              <a:ext cx="680" cy="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9" name="Line 14"/>
            <p:cNvSpPr>
              <a:spLocks noChangeShapeType="1"/>
            </p:cNvSpPr>
            <p:nvPr/>
          </p:nvSpPr>
          <p:spPr bwMode="auto">
            <a:xfrm flipV="1">
              <a:off x="3570" y="1482"/>
              <a:ext cx="680" cy="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0" name="Line 15"/>
            <p:cNvSpPr>
              <a:spLocks noChangeShapeType="1"/>
            </p:cNvSpPr>
            <p:nvPr/>
          </p:nvSpPr>
          <p:spPr bwMode="auto">
            <a:xfrm flipH="1" flipV="1">
              <a:off x="2960" y="1824"/>
              <a:ext cx="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1" name="Line 16"/>
            <p:cNvSpPr>
              <a:spLocks noChangeShapeType="1"/>
            </p:cNvSpPr>
            <p:nvPr/>
          </p:nvSpPr>
          <p:spPr bwMode="auto">
            <a:xfrm flipH="1" flipV="1">
              <a:off x="3569" y="1809"/>
              <a:ext cx="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2" name="Line 17"/>
            <p:cNvSpPr>
              <a:spLocks noChangeShapeType="1"/>
            </p:cNvSpPr>
            <p:nvPr/>
          </p:nvSpPr>
          <p:spPr bwMode="auto">
            <a:xfrm flipH="1" flipV="1">
              <a:off x="4250" y="1378"/>
              <a:ext cx="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62"/>
          <p:cNvGrpSpPr>
            <a:grpSpLocks/>
          </p:cNvGrpSpPr>
          <p:nvPr/>
        </p:nvGrpSpPr>
        <p:grpSpPr bwMode="auto">
          <a:xfrm>
            <a:off x="5715000" y="2133600"/>
            <a:ext cx="1500188" cy="1104900"/>
            <a:chOff x="3400" y="2568"/>
            <a:chExt cx="945" cy="696"/>
          </a:xfrm>
        </p:grpSpPr>
        <p:sp>
          <p:nvSpPr>
            <p:cNvPr id="13348" name="AutoShape 26"/>
            <p:cNvSpPr>
              <a:spLocks noChangeArrowheads="1"/>
            </p:cNvSpPr>
            <p:nvPr/>
          </p:nvSpPr>
          <p:spPr bwMode="auto">
            <a:xfrm>
              <a:off x="3400" y="3016"/>
              <a:ext cx="328" cy="2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78 w 21600"/>
                <a:gd name="T13" fmla="*/ 4529 h 21600"/>
                <a:gd name="T14" fmla="*/ 17122 w 21600"/>
                <a:gd name="T15" fmla="*/ 1707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9" name="Line 27"/>
            <p:cNvSpPr>
              <a:spLocks noChangeShapeType="1"/>
            </p:cNvSpPr>
            <p:nvPr/>
          </p:nvSpPr>
          <p:spPr bwMode="auto">
            <a:xfrm flipV="1">
              <a:off x="3400" y="2568"/>
              <a:ext cx="616" cy="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0" name="Line 28"/>
            <p:cNvSpPr>
              <a:spLocks noChangeShapeType="1"/>
            </p:cNvSpPr>
            <p:nvPr/>
          </p:nvSpPr>
          <p:spPr bwMode="auto">
            <a:xfrm flipV="1">
              <a:off x="3729" y="2577"/>
              <a:ext cx="616" cy="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1" name="Line 29"/>
            <p:cNvSpPr>
              <a:spLocks noChangeShapeType="1"/>
            </p:cNvSpPr>
            <p:nvPr/>
          </p:nvSpPr>
          <p:spPr bwMode="auto">
            <a:xfrm>
              <a:off x="4000" y="2576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2" name="Line 30"/>
            <p:cNvSpPr>
              <a:spLocks noChangeShapeType="1"/>
            </p:cNvSpPr>
            <p:nvPr/>
          </p:nvSpPr>
          <p:spPr bwMode="auto">
            <a:xfrm flipV="1">
              <a:off x="3658" y="2818"/>
              <a:ext cx="616" cy="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3" name="Line 31"/>
            <p:cNvSpPr>
              <a:spLocks noChangeShapeType="1"/>
            </p:cNvSpPr>
            <p:nvPr/>
          </p:nvSpPr>
          <p:spPr bwMode="auto">
            <a:xfrm flipH="1">
              <a:off x="4280" y="2576"/>
              <a:ext cx="56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61"/>
          <p:cNvGrpSpPr>
            <a:grpSpLocks/>
          </p:cNvGrpSpPr>
          <p:nvPr/>
        </p:nvGrpSpPr>
        <p:grpSpPr bwMode="auto">
          <a:xfrm>
            <a:off x="6096000" y="3886200"/>
            <a:ext cx="1436688" cy="989013"/>
            <a:chOff x="3472" y="1705"/>
            <a:chExt cx="905" cy="623"/>
          </a:xfrm>
        </p:grpSpPr>
        <p:sp>
          <p:nvSpPr>
            <p:cNvPr id="13344" name="Oval 20"/>
            <p:cNvSpPr>
              <a:spLocks noChangeArrowheads="1"/>
            </p:cNvSpPr>
            <p:nvPr/>
          </p:nvSpPr>
          <p:spPr bwMode="auto">
            <a:xfrm>
              <a:off x="3472" y="2098"/>
              <a:ext cx="244" cy="2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3345" name="Oval 21"/>
            <p:cNvSpPr>
              <a:spLocks noChangeArrowheads="1"/>
            </p:cNvSpPr>
            <p:nvPr/>
          </p:nvSpPr>
          <p:spPr bwMode="auto">
            <a:xfrm>
              <a:off x="4133" y="1705"/>
              <a:ext cx="244" cy="2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3346" name="Line 22"/>
            <p:cNvSpPr>
              <a:spLocks noChangeShapeType="1"/>
            </p:cNvSpPr>
            <p:nvPr/>
          </p:nvSpPr>
          <p:spPr bwMode="auto">
            <a:xfrm flipV="1">
              <a:off x="3523" y="1713"/>
              <a:ext cx="670" cy="4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7" name="Line 23"/>
            <p:cNvSpPr>
              <a:spLocks noChangeShapeType="1"/>
            </p:cNvSpPr>
            <p:nvPr/>
          </p:nvSpPr>
          <p:spPr bwMode="auto">
            <a:xfrm flipV="1">
              <a:off x="3687" y="1897"/>
              <a:ext cx="670" cy="4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6234113" y="5562600"/>
            <a:ext cx="2909887" cy="687388"/>
            <a:chOff x="3144" y="3481"/>
            <a:chExt cx="1833" cy="433"/>
          </a:xfrm>
        </p:grpSpPr>
        <p:sp>
          <p:nvSpPr>
            <p:cNvPr id="13320" name="Line 34"/>
            <p:cNvSpPr>
              <a:spLocks noChangeShapeType="1"/>
            </p:cNvSpPr>
            <p:nvPr/>
          </p:nvSpPr>
          <p:spPr bwMode="auto">
            <a:xfrm>
              <a:off x="3152" y="3624"/>
              <a:ext cx="16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1" name="Line 35"/>
            <p:cNvSpPr>
              <a:spLocks noChangeShapeType="1"/>
            </p:cNvSpPr>
            <p:nvPr/>
          </p:nvSpPr>
          <p:spPr bwMode="auto">
            <a:xfrm>
              <a:off x="3329" y="3481"/>
              <a:ext cx="16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Line 36"/>
            <p:cNvSpPr>
              <a:spLocks noChangeShapeType="1"/>
            </p:cNvSpPr>
            <p:nvPr/>
          </p:nvSpPr>
          <p:spPr bwMode="auto">
            <a:xfrm flipH="1">
              <a:off x="3152" y="3488"/>
              <a:ext cx="184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37"/>
            <p:cNvSpPr>
              <a:spLocks noChangeShapeType="1"/>
            </p:cNvSpPr>
            <p:nvPr/>
          </p:nvSpPr>
          <p:spPr bwMode="auto">
            <a:xfrm flipH="1">
              <a:off x="4777" y="3489"/>
              <a:ext cx="184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38"/>
            <p:cNvSpPr>
              <a:spLocks noChangeShapeType="1"/>
            </p:cNvSpPr>
            <p:nvPr/>
          </p:nvSpPr>
          <p:spPr bwMode="auto">
            <a:xfrm>
              <a:off x="3144" y="3624"/>
              <a:ext cx="8" cy="1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Line 39"/>
            <p:cNvSpPr>
              <a:spLocks noChangeShapeType="1"/>
            </p:cNvSpPr>
            <p:nvPr/>
          </p:nvSpPr>
          <p:spPr bwMode="auto">
            <a:xfrm>
              <a:off x="4969" y="3489"/>
              <a:ext cx="8" cy="1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Line 40"/>
            <p:cNvSpPr>
              <a:spLocks noChangeShapeType="1"/>
            </p:cNvSpPr>
            <p:nvPr/>
          </p:nvSpPr>
          <p:spPr bwMode="auto">
            <a:xfrm>
              <a:off x="4785" y="3625"/>
              <a:ext cx="8" cy="1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Line 41"/>
            <p:cNvSpPr>
              <a:spLocks noChangeShapeType="1"/>
            </p:cNvSpPr>
            <p:nvPr/>
          </p:nvSpPr>
          <p:spPr bwMode="auto">
            <a:xfrm flipH="1">
              <a:off x="4786" y="3650"/>
              <a:ext cx="184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8" name="Line 42"/>
            <p:cNvSpPr>
              <a:spLocks noChangeShapeType="1"/>
            </p:cNvSpPr>
            <p:nvPr/>
          </p:nvSpPr>
          <p:spPr bwMode="auto">
            <a:xfrm>
              <a:off x="3152" y="3776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Line 43"/>
            <p:cNvSpPr>
              <a:spLocks noChangeShapeType="1"/>
            </p:cNvSpPr>
            <p:nvPr/>
          </p:nvSpPr>
          <p:spPr bwMode="auto">
            <a:xfrm>
              <a:off x="4649" y="3777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Line 45"/>
            <p:cNvSpPr>
              <a:spLocks noChangeShapeType="1"/>
            </p:cNvSpPr>
            <p:nvPr/>
          </p:nvSpPr>
          <p:spPr bwMode="auto">
            <a:xfrm>
              <a:off x="3401" y="3889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Line 46"/>
            <p:cNvSpPr>
              <a:spLocks noChangeShapeType="1"/>
            </p:cNvSpPr>
            <p:nvPr/>
          </p:nvSpPr>
          <p:spPr bwMode="auto">
            <a:xfrm>
              <a:off x="3905" y="3905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2" name="Line 47"/>
            <p:cNvSpPr>
              <a:spLocks noChangeShapeType="1"/>
            </p:cNvSpPr>
            <p:nvPr/>
          </p:nvSpPr>
          <p:spPr bwMode="auto">
            <a:xfrm>
              <a:off x="4425" y="3913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3" name="Line 48"/>
            <p:cNvSpPr>
              <a:spLocks noChangeShapeType="1"/>
            </p:cNvSpPr>
            <p:nvPr/>
          </p:nvSpPr>
          <p:spPr bwMode="auto">
            <a:xfrm>
              <a:off x="3304" y="3776"/>
              <a:ext cx="104" cy="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4" name="Line 49"/>
            <p:cNvSpPr>
              <a:spLocks noChangeShapeType="1"/>
            </p:cNvSpPr>
            <p:nvPr/>
          </p:nvSpPr>
          <p:spPr bwMode="auto">
            <a:xfrm>
              <a:off x="3649" y="3785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5" name="Line 50"/>
            <p:cNvSpPr>
              <a:spLocks noChangeShapeType="1"/>
            </p:cNvSpPr>
            <p:nvPr/>
          </p:nvSpPr>
          <p:spPr bwMode="auto">
            <a:xfrm flipV="1">
              <a:off x="3544" y="3792"/>
              <a:ext cx="11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6" name="Line 51"/>
            <p:cNvSpPr>
              <a:spLocks noChangeShapeType="1"/>
            </p:cNvSpPr>
            <p:nvPr/>
          </p:nvSpPr>
          <p:spPr bwMode="auto">
            <a:xfrm>
              <a:off x="3801" y="3793"/>
              <a:ext cx="104" cy="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7" name="Line 52"/>
            <p:cNvSpPr>
              <a:spLocks noChangeShapeType="1"/>
            </p:cNvSpPr>
            <p:nvPr/>
          </p:nvSpPr>
          <p:spPr bwMode="auto">
            <a:xfrm flipV="1">
              <a:off x="4057" y="3801"/>
              <a:ext cx="11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8" name="Line 53"/>
            <p:cNvSpPr>
              <a:spLocks noChangeShapeType="1"/>
            </p:cNvSpPr>
            <p:nvPr/>
          </p:nvSpPr>
          <p:spPr bwMode="auto">
            <a:xfrm>
              <a:off x="4178" y="379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9" name="Line 54"/>
            <p:cNvSpPr>
              <a:spLocks noChangeShapeType="1"/>
            </p:cNvSpPr>
            <p:nvPr/>
          </p:nvSpPr>
          <p:spPr bwMode="auto">
            <a:xfrm>
              <a:off x="4314" y="3802"/>
              <a:ext cx="104" cy="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0" name="Line 55"/>
            <p:cNvSpPr>
              <a:spLocks noChangeShapeType="1"/>
            </p:cNvSpPr>
            <p:nvPr/>
          </p:nvSpPr>
          <p:spPr bwMode="auto">
            <a:xfrm flipV="1">
              <a:off x="4561" y="3777"/>
              <a:ext cx="104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1" name="Line 56"/>
            <p:cNvSpPr>
              <a:spLocks noChangeShapeType="1"/>
            </p:cNvSpPr>
            <p:nvPr/>
          </p:nvSpPr>
          <p:spPr bwMode="auto">
            <a:xfrm flipV="1">
              <a:off x="3552" y="3792"/>
              <a:ext cx="2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2" name="Line 58"/>
            <p:cNvSpPr>
              <a:spLocks noChangeShapeType="1"/>
            </p:cNvSpPr>
            <p:nvPr/>
          </p:nvSpPr>
          <p:spPr bwMode="auto">
            <a:xfrm flipV="1">
              <a:off x="4041" y="3793"/>
              <a:ext cx="272" cy="1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3" name="Line 59"/>
            <p:cNvSpPr>
              <a:spLocks noChangeShapeType="1"/>
            </p:cNvSpPr>
            <p:nvPr/>
          </p:nvSpPr>
          <p:spPr bwMode="auto">
            <a:xfrm flipV="1">
              <a:off x="4570" y="3786"/>
              <a:ext cx="176" cy="1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Pictorial view of belts</a:t>
            </a:r>
            <a:endParaRPr lang="en-US" dirty="0"/>
          </a:p>
        </p:txBody>
      </p:sp>
      <p:pic>
        <p:nvPicPr>
          <p:cNvPr id="4" name="Picture 6" descr="Flat-Bel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524000"/>
            <a:ext cx="6629400" cy="42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462102" y="5638800"/>
            <a:ext cx="2839239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5400" b="1" dirty="0">
                <a:ln/>
                <a:solidFill>
                  <a:schemeClr val="accent3"/>
                </a:solidFill>
              </a:rPr>
              <a:t>Flat belt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roundbelt"/>
          <p:cNvPicPr>
            <a:picLocks noChangeAspect="1" noChangeArrowheads="1"/>
          </p:cNvPicPr>
          <p:nvPr/>
        </p:nvPicPr>
        <p:blipFill>
          <a:blip r:embed="rId2"/>
          <a:srcRect t="19878" b="20488"/>
          <a:stretch>
            <a:fillRect/>
          </a:stretch>
        </p:blipFill>
        <p:spPr bwMode="auto">
          <a:xfrm>
            <a:off x="1447800" y="1143000"/>
            <a:ext cx="6985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810000" y="5943600"/>
            <a:ext cx="3130550" cy="76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>
                <a:ln/>
                <a:solidFill>
                  <a:schemeClr val="accent3"/>
                </a:solidFill>
              </a:rPr>
              <a:t>Round belt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921</Words>
  <Application>Microsoft Office PowerPoint</Application>
  <PresentationFormat>On-screen Show (4:3)</PresentationFormat>
  <Paragraphs>202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Power transmission (rotational power)</vt:lpstr>
      <vt:lpstr>Slide 4</vt:lpstr>
      <vt:lpstr>Simple belt drive system</vt:lpstr>
      <vt:lpstr>Application</vt:lpstr>
      <vt:lpstr>Types of belts</vt:lpstr>
      <vt:lpstr>Pictorial view of belts</vt:lpstr>
      <vt:lpstr>Slide 9</vt:lpstr>
      <vt:lpstr>Slide 10</vt:lpstr>
      <vt:lpstr>Slide 11</vt:lpstr>
      <vt:lpstr>Pictorial view</vt:lpstr>
      <vt:lpstr>Pictorial view</vt:lpstr>
      <vt:lpstr>Materials used for belt drives</vt:lpstr>
      <vt:lpstr>Types of Belt drives</vt:lpstr>
      <vt:lpstr>Open belt drive</vt:lpstr>
      <vt:lpstr>Crossed belt drive</vt:lpstr>
      <vt:lpstr>Terminology</vt:lpstr>
      <vt:lpstr>Ratios b/w belt tension and Power  </vt:lpstr>
      <vt:lpstr>Merits of belt drive mechanism</vt:lpstr>
      <vt:lpstr>Demerits of belt drive</vt:lpstr>
      <vt:lpstr>Real time applications</vt:lpstr>
      <vt:lpstr>CHAIN DRIVES</vt:lpstr>
      <vt:lpstr>Animated view</vt:lpstr>
      <vt:lpstr>Applications</vt:lpstr>
      <vt:lpstr>Rope Drive</vt:lpstr>
      <vt:lpstr>Gear systems</vt:lpstr>
      <vt:lpstr>Common forms of gear configuration</vt:lpstr>
      <vt:lpstr>Slide 29</vt:lpstr>
      <vt:lpstr>Gear types for connecting parallel shafts</vt:lpstr>
      <vt:lpstr>Spur gear</vt:lpstr>
      <vt:lpstr>Helical Gear</vt:lpstr>
      <vt:lpstr>Double Helical/Herringbone gear  </vt:lpstr>
      <vt:lpstr>Gears for connecting interesting shafts</vt:lpstr>
      <vt:lpstr>Neither interesting nor parallel Shaft </vt:lpstr>
      <vt:lpstr>Slide 36</vt:lpstr>
      <vt:lpstr>Gear Terminology</vt:lpstr>
      <vt:lpstr>Types of gear trains</vt:lpstr>
      <vt:lpstr>Simple gear train </vt:lpstr>
      <vt:lpstr>Compound gear train </vt:lpstr>
      <vt:lpstr>Reverted Gear Train</vt:lpstr>
      <vt:lpstr>Epicyclic Gear Train</vt:lpstr>
      <vt:lpstr>Planetary gear train</vt:lpstr>
      <vt:lpstr>Slide 44</vt:lpstr>
      <vt:lpstr>Gears in real time application </vt:lpstr>
      <vt:lpstr>Merits and Demerits</vt:lpstr>
      <vt:lpstr>Merits and Demerits</vt:lpstr>
      <vt:lpstr>Slide 48</vt:lpstr>
      <vt:lpstr>Slide 49</vt:lpstr>
      <vt:lpstr>Slide 50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MOTHER</dc:creator>
  <cp:lastModifiedBy>satheesh</cp:lastModifiedBy>
  <cp:revision>56</cp:revision>
  <dcterms:created xsi:type="dcterms:W3CDTF">2006-08-16T00:00:00Z</dcterms:created>
  <dcterms:modified xsi:type="dcterms:W3CDTF">2018-10-05T06:54:35Z</dcterms:modified>
</cp:coreProperties>
</file>